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94" r:id="rId6"/>
    <p:sldMasterId id="2147483682" r:id="rId7"/>
    <p:sldMasterId id="2147483670" r:id="rId8"/>
  </p:sldMasterIdLst>
  <p:notesMasterIdLst>
    <p:notesMasterId r:id="rId19"/>
  </p:notesMasterIdLst>
  <p:sldIdLst>
    <p:sldId id="256" r:id="rId9"/>
    <p:sldId id="14577" r:id="rId10"/>
    <p:sldId id="14589" r:id="rId11"/>
    <p:sldId id="14579" r:id="rId12"/>
    <p:sldId id="14590" r:id="rId13"/>
    <p:sldId id="14585" r:id="rId14"/>
    <p:sldId id="286" r:id="rId15"/>
    <p:sldId id="14578" r:id="rId16"/>
    <p:sldId id="14591" r:id="rId17"/>
    <p:sldId id="14580" r:id="rId18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43A730-B59A-4F4F-8BEC-07DB66BC1827}">
          <p14:sldIdLst>
            <p14:sldId id="256"/>
            <p14:sldId id="14577"/>
            <p14:sldId id="14589"/>
            <p14:sldId id="14579"/>
            <p14:sldId id="14590"/>
            <p14:sldId id="14585"/>
            <p14:sldId id="286"/>
            <p14:sldId id="14578"/>
            <p14:sldId id="14591"/>
            <p14:sldId id="145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Mortimer" initials="AM" lastIdx="11" clrIdx="0">
    <p:extLst>
      <p:ext uri="{19B8F6BF-5375-455C-9EA6-DF929625EA0E}">
        <p15:presenceInfo xmlns:p15="http://schemas.microsoft.com/office/powerpoint/2012/main" userId="S-1-5-21-2510641317-1238086002-3281934144-25732" providerId="AD"/>
      </p:ext>
    </p:extLst>
  </p:cmAuthor>
  <p:cmAuthor id="2" name="Tanita Casci" initials="TC" lastIdx="9" clrIdx="1">
    <p:extLst>
      <p:ext uri="{19B8F6BF-5375-455C-9EA6-DF929625EA0E}">
        <p15:presenceInfo xmlns:p15="http://schemas.microsoft.com/office/powerpoint/2012/main" userId="S::admn5388@ox.ac.uk::9ec0ed76-9898-47d8-8472-1ae96fca4e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742" autoAdjust="0"/>
  </p:normalViewPr>
  <p:slideViewPr>
    <p:cSldViewPr snapToGrid="0" snapToObjects="1">
      <p:cViewPr varScale="1">
        <p:scale>
          <a:sx n="70" d="100"/>
          <a:sy n="70" d="100"/>
        </p:scale>
        <p:origin x="44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5444F-752C-4B8E-90A7-CB7C0505D2DD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8C557-5005-4217-BB96-332C0A57E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51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22696" y="2013358"/>
            <a:ext cx="7585744" cy="11499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aseline="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 sz="1400"/>
              <a:t> 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22696" y="3163330"/>
            <a:ext cx="758574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D1D2C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z="2400"/>
              <a:t>Secondary information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466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36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42C8-AA63-453A-AE39-2ACA7A3A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A48-0254-48F6-9330-DC302E41D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C73AA-C270-482D-8A21-0743CF56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C30D-1705-4C6C-A951-B26BF3DA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66CE-CAC2-4672-8A3C-C21EF28F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190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9FC57-E48E-4F65-A7C7-67B99CA68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97437-224F-419F-9A18-107B31955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337D1-39B2-4D1D-90F5-6A325D392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FF5B5-8A9D-4394-9272-DE028C4A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8AB2-046E-4269-86B0-0C12559D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772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42C8-AA63-453A-AE39-2ACA7A3A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A48-0254-48F6-9330-DC302E41D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C73AA-C270-482D-8A21-0743CF56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C30D-1705-4C6C-A951-B26BF3DA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66CE-CAC2-4672-8A3C-C21EF28F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626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900B-5DAD-4320-AC18-F8B6791BA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E30E8-2DE1-45CD-9450-32406ED5D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E6F6B-99B3-4019-893A-2220D8BA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676C7-D021-4DCD-B5A0-C2DE4CEC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D4E18-AE6C-40E2-8CAB-A028259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071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14B8-E641-4EDC-9DE8-96C6A5A4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8863-C7B0-45D3-B894-01E90AC26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E399A-60B8-4514-BFCD-A92CF68A5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562AC-F011-4E1E-BA07-EF207E46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358C7-3924-4287-B4D2-A40422DC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CEAE9-0F5C-471B-8668-324ABAF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574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EE700-71C5-4519-9574-157F78A03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A0EAA-21BF-430C-99DF-5EF9D3823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780AB-61B4-42AF-9C40-322350DF6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5F2C7-6B8E-4F3C-8600-EDB8889DE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45A5A0-8F48-4E34-89DC-01705FC93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242C0-0DFC-48B8-A5B7-4F9C242B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EC4CB-9187-45CE-8820-B4283857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E96BB7-F34B-4CC7-8EB9-BE663ABC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91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2355-6F5E-465C-A043-EA362F53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8D6AA-B820-43E4-B5A0-159CBC07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25DD7-6630-46CD-85FE-BD0E77CBE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CB0DB-FE6E-4468-9156-6E9E2B71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21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3C3FC-B125-4FF0-96FB-3F650D77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4754F-18D4-4191-977F-919F8E38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7B827-441B-4712-AFAF-22F4FF76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5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466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ED70-67D7-463A-AEA3-E6B1152A2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02DB5-5E29-4698-9E36-1A41E055F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87259-42E7-4000-AC50-F83FC3417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963B1-AA46-47AF-9AE5-DEFEE820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03B88-1698-49BE-B0B1-8614DF25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9CFC8-E239-4E7E-B099-1C790285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1C3B-2CD0-4A96-8943-723EC711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44799-0A78-4046-B171-64A0E4029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71F9F-2AC6-4893-8621-14A6C4E55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8F0D1-C77D-4979-86C2-1BAC8C53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BCE90-0A84-4711-8FAE-30064C73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903C3-287E-462D-8DD9-620DB365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57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A0B0-C693-4C64-AC50-FFFD0542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9C39AA-0192-48A3-8AA8-D7123115E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88D3F-15F5-4187-B2D4-85FC56321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97AA0-99D8-413A-8B03-0AB14F13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B2DB4-1349-4054-BE77-F614DBAB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0854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1DFF2-5BC6-40E2-A70D-B964F2FEF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3F971-CC22-4FF2-91F3-2A8779418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15201-0E8A-4718-A52D-9472DD5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E7E08-6B03-4633-ACCF-0F08928B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BF508-6BF4-4035-A0C3-9585951A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581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0E0AA-04F0-4210-866E-E2AEDF72E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3235B7-433A-43C6-8E99-2BF1C19A7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34C08-B2AB-4831-A48C-9A7EFD83D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51AB0-6A2D-4507-89BA-366A15D9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70CD3-D826-4594-88A6-87B266D9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972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6CB27-E2CD-429C-AC1C-80A91B02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154D0-65A0-487B-ACB6-3732AA5A4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35D02-827A-49EC-8AEB-4FBA3FE9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161E6-075D-4401-A309-45A216AA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ED3E7-8326-4A74-96A3-2DE31B8D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54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A56B-DCAA-4293-B535-B087D6F5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6A2FE-82BD-4272-8384-F5CBFEB96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7973F-944B-4159-B8CF-C98D4C0C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2CBF2-437A-49B2-A564-01754F32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B4665-C852-42D6-ACC8-464DBD22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075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2F76-0321-4E88-BA1A-4C7AA7B7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CB065-1211-4590-871A-7097F4FD9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7C71F-256F-4C97-9BF1-D04DEEB66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1DB92-2E0E-4ABD-A926-9328102D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CCCC4-641B-4F72-ABDE-722488D3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A49-860F-433A-ACEF-5F124535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239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37C8D-4F28-458C-8673-4267B3F1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6F60B-E94D-442A-9787-7F6D3EC0E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23C57-AE6E-467F-82A2-CBF446412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05C90-1125-4C95-B495-0734A1E0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7BC00-4C22-4204-8949-7638AB340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F3F32-9DC9-45FD-B97E-EA5D0ADB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27C996-EDC2-4DAC-B828-E9E22DDB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C8AC69-34F3-4158-B858-8B8F7DAD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48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35CF-8685-46B9-A1A8-45F0EE24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B3463-0F14-4FD4-B86D-CE7CF055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A3DF3-82E8-47A7-A9CB-80764E69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65822-B720-468B-9F6A-80AC2886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50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32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E53DD-CF15-4AF4-BAC2-6650394C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B5EFA-A92E-4162-B2F9-6C765024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59D3C-2814-4965-9B04-5D05D445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93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5A04-F689-46EB-AEDD-B797D9E95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0BCDF-4931-4467-87F5-B1FC0C5D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FD9EC-256F-43D1-B6AC-7311B28C3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D6C7B-E4B2-4E23-A761-60F68FFF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27F96-9E8C-467D-8F12-2D7693C1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FA177-EF34-425E-A420-F7AFC558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7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30AA-A204-4AC5-ABB3-26EA766B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FE378-5480-46A6-9CA8-A65C3182A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DED23-F10E-4A14-82AC-5217C8ED3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8830E-740E-4A5E-8D4A-557CED6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8BEAA-14A1-4131-B4E2-0059EBA3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1DEDB-54DF-4077-AEBD-EE93D2FD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718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B3CE-F563-440E-86B7-A564A80B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B200A7-5DB0-451C-8C36-1B4A95E5E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D747-1534-4962-82BA-D6C370467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E178-D3E6-4A39-9604-23D8C86D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BA7C9-3796-4487-96CF-23EF7BED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466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1F4CA-3315-4033-8679-7AAFB27E4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0E27E-2009-461E-A9C5-E60649D7D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262-6AA2-406A-94D0-BA6F09231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1E9E1-4DA9-41C5-AAEF-FD6F17F8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94B9-0652-4601-840B-0CCE217B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9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98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D3DB79-90CD-4325-A901-4355CFE23A7D}"/>
              </a:ext>
            </a:extLst>
          </p:cNvPr>
          <p:cNvSpPr txBox="1"/>
          <p:nvPr userDrawn="1"/>
        </p:nvSpPr>
        <p:spPr>
          <a:xfrm>
            <a:off x="4589092" y="85458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147"/>
                </a:solidFill>
              </a:rPr>
              <a:t>Strictly Confidential &amp; Embargoed</a:t>
            </a:r>
          </a:p>
        </p:txBody>
      </p:sp>
    </p:spTree>
    <p:extLst>
      <p:ext uri="{BB962C8B-B14F-4D97-AF65-F5344CB8AC3E}">
        <p14:creationId xmlns:p14="http://schemas.microsoft.com/office/powerpoint/2010/main" val="55231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00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126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06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634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E1F5-BB2A-46CF-B989-A281104E138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10FD-E350-4884-B3B0-1A78033327F8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479176" y="4815157"/>
            <a:ext cx="6077930" cy="2323832"/>
            <a:chOff x="-479176" y="4815157"/>
            <a:chExt cx="6077930" cy="2323832"/>
          </a:xfrm>
        </p:grpSpPr>
        <p:sp>
          <p:nvSpPr>
            <p:cNvPr id="7" name="Rectangle 6"/>
            <p:cNvSpPr/>
            <p:nvPr userDrawn="1"/>
          </p:nvSpPr>
          <p:spPr>
            <a:xfrm rot="18936883">
              <a:off x="-479176" y="4815157"/>
              <a:ext cx="2360970" cy="2323832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/>
            <p:cNvSpPr/>
            <p:nvPr userDrawn="1"/>
          </p:nvSpPr>
          <p:spPr>
            <a:xfrm rot="18936883">
              <a:off x="2140066" y="5390492"/>
              <a:ext cx="1215764" cy="1215764"/>
            </a:xfrm>
            <a:prstGeom prst="rect">
              <a:avLst/>
            </a:prstGeom>
            <a:solidFill>
              <a:srgbClr val="FFA4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/>
            <p:cNvSpPr/>
            <p:nvPr userDrawn="1"/>
          </p:nvSpPr>
          <p:spPr>
            <a:xfrm rot="18936883">
              <a:off x="3509252" y="6204142"/>
              <a:ext cx="591379" cy="586232"/>
            </a:xfrm>
            <a:prstGeom prst="rect">
              <a:avLst/>
            </a:prstGeom>
            <a:solidFill>
              <a:srgbClr val="FFA4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8936883">
              <a:off x="4737583" y="6090645"/>
              <a:ext cx="861171" cy="853675"/>
            </a:xfrm>
            <a:prstGeom prst="rect">
              <a:avLst/>
            </a:prstGeom>
            <a:solidFill>
              <a:srgbClr val="0D1D2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/>
            <p:cNvSpPr/>
            <p:nvPr userDrawn="1"/>
          </p:nvSpPr>
          <p:spPr>
            <a:xfrm rot="18936883">
              <a:off x="4072874" y="5819249"/>
              <a:ext cx="387149" cy="383779"/>
            </a:xfrm>
            <a:prstGeom prst="rect">
              <a:avLst/>
            </a:prstGeom>
            <a:solidFill>
              <a:srgbClr val="DFE3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28650" y="258414"/>
            <a:ext cx="675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A4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 SERVICES</a:t>
            </a:r>
          </a:p>
        </p:txBody>
      </p:sp>
    </p:spTree>
    <p:extLst>
      <p:ext uri="{BB962C8B-B14F-4D97-AF65-F5344CB8AC3E}">
        <p14:creationId xmlns:p14="http://schemas.microsoft.com/office/powerpoint/2010/main" val="324749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28650" y="258414"/>
            <a:ext cx="675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A4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 SERVICES</a:t>
            </a:r>
          </a:p>
        </p:txBody>
      </p:sp>
    </p:spTree>
    <p:extLst>
      <p:ext uri="{BB962C8B-B14F-4D97-AF65-F5344CB8AC3E}">
        <p14:creationId xmlns:p14="http://schemas.microsoft.com/office/powerpoint/2010/main" val="13722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06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3ECB6-A2CC-4E69-8572-C40EC0B9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7AB50-DC15-46CD-8F9B-682A0581C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B8604-1787-4A6A-9083-79D52A2FC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42DF8-814E-441B-A6A9-2F69F737CF6F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8C1B-BD75-4607-98F9-73107C676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F6CFF-CBE3-4C32-9E4C-DE5BCDFDD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27" descr="OUI+OU_full_rgb_square_med">
            <a:extLst>
              <a:ext uri="{FF2B5EF4-FFF2-40B4-BE49-F238E27FC236}">
                <a16:creationId xmlns:a16="http://schemas.microsoft.com/office/drawing/2014/main" id="{5C7E1BE2-CC97-42D7-8B07-782F4D945D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31573" y="230188"/>
            <a:ext cx="2789007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2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8A059-63DC-4936-BDAA-9609DA7D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FC32E-A69A-44FA-86EC-53F5D36D5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E975E-963C-41E6-8E0D-7B24021E4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E73AC-00CA-4035-8FDE-BE36834AFA74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D1631-B08D-4F99-93FF-615E0BBB6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9EC39-6F7F-4BCA-8FFB-B317F52D4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83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efinfo@admin.ox.ac.uk" TargetMode="External"/><Relationship Id="rId2" Type="http://schemas.openxmlformats.org/officeDocument/2006/relationships/hyperlink" Target="https://researchsupport.admin.ox.ac.uk/ref-contacts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sc.ac.uk/future-research-assessment-programme/initial-decisions" TargetMode="External"/><Relationship Id="rId2" Type="http://schemas.openxmlformats.org/officeDocument/2006/relationships/hyperlink" Target="https://www.jisc.ac.uk/future-research-assessment-programme/evaluation-activitie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ref.ac.uk/" TargetMode="External"/><Relationship Id="rId5" Type="http://schemas.openxmlformats.org/officeDocument/2006/relationships/hyperlink" Target="https://www.ref.ac.uk/news/people-culture-and-environment-update-january-2024/" TargetMode="External"/><Relationship Id="rId4" Type="http://schemas.openxmlformats.org/officeDocument/2006/relationships/hyperlink" Target="https://www.ref.ac.uk/news/update-on-initial-decisions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222696" y="1513028"/>
            <a:ext cx="10512104" cy="1149972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REF 2029: background and updates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22695" y="3163330"/>
            <a:ext cx="9162963" cy="1655762"/>
          </a:xfrm>
        </p:spPr>
        <p:txBody>
          <a:bodyPr/>
          <a:lstStyle/>
          <a:p>
            <a:r>
              <a:rPr lang="en-GB" dirty="0"/>
              <a:t>January 2024		</a:t>
            </a:r>
          </a:p>
          <a:p>
            <a:r>
              <a:rPr lang="en-GB" sz="1800" dirty="0"/>
              <a:t>Dr Anne Mortimer, Research Evaluation Lead, Research Strategy &amp; Policy Unit</a:t>
            </a:r>
            <a:br>
              <a:rPr lang="en-GB" sz="1800" dirty="0"/>
            </a:br>
            <a:r>
              <a:rPr lang="en-GB" sz="1800" dirty="0"/>
              <a:t>(anne.mortimer@admin.ox.ac.uk)</a:t>
            </a:r>
          </a:p>
        </p:txBody>
      </p:sp>
    </p:spTree>
    <p:extLst>
      <p:ext uri="{BB962C8B-B14F-4D97-AF65-F5344CB8AC3E}">
        <p14:creationId xmlns:p14="http://schemas.microsoft.com/office/powerpoint/2010/main" val="263785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1E19-832D-4EEF-912C-2FACA945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46" y="2076263"/>
            <a:ext cx="10066789" cy="1056375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+mj-lt"/>
              </a:rPr>
              <a:t>To contribute to consultations, get in touch with your divisional </a:t>
            </a:r>
            <a:r>
              <a:rPr lang="en-GB" dirty="0">
                <a:latin typeface="+mj-lt"/>
                <a:hlinkClick r:id="rId2"/>
              </a:rPr>
              <a:t>REF Contact</a:t>
            </a:r>
            <a:br>
              <a:rPr lang="en-GB" dirty="0">
                <a:latin typeface="+mj-lt"/>
              </a:rPr>
            </a:br>
            <a:br>
              <a:rPr lang="en-GB" dirty="0">
                <a:latin typeface="+mj-lt"/>
              </a:rPr>
            </a:br>
            <a:r>
              <a:rPr lang="en-GB" dirty="0">
                <a:latin typeface="+mj-lt"/>
              </a:rPr>
              <a:t>Any questions? </a:t>
            </a:r>
            <a:r>
              <a:rPr lang="en-GB" dirty="0">
                <a:latin typeface="+mj-lt"/>
                <a:hlinkClick r:id="rId3"/>
              </a:rPr>
              <a:t>refinfo@admin.ox.ac.uk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28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the REF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670" y="1975057"/>
            <a:ext cx="10066789" cy="363021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REF funding bodies have agreed 3 purposes for the exercise: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inform the allocation of block-grant research funding to HEIs based on research quality;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provide accountability for public investment in research and produce evidence of the benefits of this investment; and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provide insights into the health of research in HEIs in the UK.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E8EB0-3DF9-4A68-9079-1AB1D8123580}"/>
              </a:ext>
            </a:extLst>
          </p:cNvPr>
          <p:cNvSpPr/>
          <p:nvPr/>
        </p:nvSpPr>
        <p:spPr>
          <a:xfrm>
            <a:off x="3176016" y="5759570"/>
            <a:ext cx="8866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https://www.jisc.ac.uk/future-research-assessment-programme/initial-decisions</a:t>
            </a:r>
          </a:p>
        </p:txBody>
      </p:sp>
    </p:spTree>
    <p:extLst>
      <p:ext uri="{BB962C8B-B14F-4D97-AF65-F5344CB8AC3E}">
        <p14:creationId xmlns:p14="http://schemas.microsoft.com/office/powerpoint/2010/main" val="238494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Rationale of the design of the REF 2029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670" y="1975057"/>
            <a:ext cx="10066789" cy="363021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“The changes create an assessment exercise that will underpin: </a:t>
            </a:r>
          </a:p>
          <a:p>
            <a:pPr marL="0" indent="0">
              <a:buNone/>
            </a:pPr>
            <a:r>
              <a:rPr lang="en-GB" dirty="0"/>
              <a:t>• a research system that produces </a:t>
            </a:r>
            <a:r>
              <a:rPr lang="en-GB" b="1" dirty="0"/>
              <a:t>high-quality, rigorous </a:t>
            </a:r>
            <a:r>
              <a:rPr lang="en-GB" dirty="0"/>
              <a:t>research that is </a:t>
            </a:r>
            <a:r>
              <a:rPr lang="en-GB" b="1" dirty="0"/>
              <a:t>open</a:t>
            </a:r>
            <a:r>
              <a:rPr lang="en-GB" dirty="0"/>
              <a:t> to all; </a:t>
            </a:r>
          </a:p>
          <a:p>
            <a:pPr marL="0" indent="0">
              <a:buNone/>
            </a:pPr>
            <a:r>
              <a:rPr lang="en-GB" dirty="0"/>
              <a:t>• an </a:t>
            </a:r>
            <a:r>
              <a:rPr lang="en-GB" b="1" dirty="0"/>
              <a:t>inclusive and collaborative </a:t>
            </a:r>
            <a:r>
              <a:rPr lang="en-GB" dirty="0"/>
              <a:t>research system that supports a </a:t>
            </a:r>
            <a:r>
              <a:rPr lang="en-GB" b="1" dirty="0"/>
              <a:t>diversity</a:t>
            </a:r>
            <a:r>
              <a:rPr lang="en-GB" dirty="0"/>
              <a:t> of people, ideas, institutions, methodologies, outputs, and activities; and </a:t>
            </a:r>
          </a:p>
          <a:p>
            <a:pPr marL="0" indent="0">
              <a:buNone/>
            </a:pPr>
            <a:r>
              <a:rPr lang="en-GB" dirty="0"/>
              <a:t>• an </a:t>
            </a:r>
            <a:r>
              <a:rPr lang="en-GB" b="1" dirty="0"/>
              <a:t>engaged and impactful </a:t>
            </a:r>
            <a:r>
              <a:rPr lang="en-GB" dirty="0"/>
              <a:t>research system that connects research with wider society to bring about positive socio-economic change.”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E8EB0-3DF9-4A68-9079-1AB1D8123580}"/>
              </a:ext>
            </a:extLst>
          </p:cNvPr>
          <p:cNvSpPr/>
          <p:nvPr/>
        </p:nvSpPr>
        <p:spPr>
          <a:xfrm>
            <a:off x="3176016" y="5759570"/>
            <a:ext cx="8866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https://www.jisc.ac.uk/future-research-assessment-programme/initial-decisions</a:t>
            </a:r>
          </a:p>
        </p:txBody>
      </p:sp>
    </p:spTree>
    <p:extLst>
      <p:ext uri="{BB962C8B-B14F-4D97-AF65-F5344CB8AC3E}">
        <p14:creationId xmlns:p14="http://schemas.microsoft.com/office/powerpoint/2010/main" val="343438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28" y="796781"/>
            <a:ext cx="10066789" cy="1056375"/>
          </a:xfrm>
        </p:spPr>
        <p:txBody>
          <a:bodyPr/>
          <a:lstStyle/>
          <a:p>
            <a:r>
              <a:rPr lang="en-GB" dirty="0"/>
              <a:t>REF 2029 changes in approach from REF 2021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27" y="1709881"/>
            <a:ext cx="10066789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Shift from assessment at an individual level to an institutional and disciplinary level</a:t>
            </a:r>
            <a:r>
              <a:rPr lang="en-GB" dirty="0"/>
              <a:t>:</a:t>
            </a:r>
          </a:p>
          <a:p>
            <a:r>
              <a:rPr lang="en-GB" dirty="0"/>
              <a:t>Staff volume determined by average of at least two years of data from HESA staff return – determines number of outputs and impact case studies, but no staff list submission</a:t>
            </a:r>
          </a:p>
          <a:p>
            <a:r>
              <a:rPr lang="en-GB" dirty="0"/>
              <a:t>Decoupling of staff and outputs</a:t>
            </a:r>
          </a:p>
          <a:p>
            <a:r>
              <a:rPr lang="en-GB" dirty="0"/>
              <a:t>New assessed narrative elements to provide a broader view</a:t>
            </a:r>
          </a:p>
          <a:p>
            <a:r>
              <a:rPr lang="en-GB" dirty="0"/>
              <a:t>Emphasis on support for research culture</a:t>
            </a:r>
          </a:p>
        </p:txBody>
      </p:sp>
    </p:spTree>
    <p:extLst>
      <p:ext uri="{BB962C8B-B14F-4D97-AF65-F5344CB8AC3E}">
        <p14:creationId xmlns:p14="http://schemas.microsoft.com/office/powerpoint/2010/main" val="178421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28" y="796781"/>
            <a:ext cx="10066789" cy="1056375"/>
          </a:xfrm>
        </p:spPr>
        <p:txBody>
          <a:bodyPr/>
          <a:lstStyle/>
          <a:p>
            <a:r>
              <a:rPr lang="en-GB" dirty="0"/>
              <a:t>REF 2029 components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27" y="1709881"/>
            <a:ext cx="1006678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new assessed elements will be:</a:t>
            </a:r>
          </a:p>
          <a:p>
            <a:pPr lvl="0"/>
            <a:r>
              <a:rPr lang="en-GB" dirty="0"/>
              <a:t>Contribution to Knowledge and Understanding (50%)</a:t>
            </a:r>
          </a:p>
          <a:p>
            <a:pPr lvl="0"/>
            <a:r>
              <a:rPr lang="en-GB" dirty="0"/>
              <a:t>Engagement and Impact (25%)</a:t>
            </a:r>
          </a:p>
          <a:p>
            <a:pPr lvl="0"/>
            <a:r>
              <a:rPr lang="en-GB" dirty="0"/>
              <a:t>People, Culture and Environment (25%)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disciplinary structure (Units of Assessment, or UOAs) will be the same as for REF 2021.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74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8A62FC-2DC5-CF4B-AA7C-0E9D80174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800379"/>
              </p:ext>
            </p:extLst>
          </p:nvPr>
        </p:nvGraphicFramePr>
        <p:xfrm>
          <a:off x="738230" y="1435608"/>
          <a:ext cx="10612521" cy="4453129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539679">
                  <a:extLst>
                    <a:ext uri="{9D8B030D-6E8A-4147-A177-3AD203B41FA5}">
                      <a16:colId xmlns:a16="http://schemas.microsoft.com/office/drawing/2014/main" val="2970814936"/>
                    </a:ext>
                  </a:extLst>
                </a:gridCol>
                <a:gridCol w="1391627">
                  <a:extLst>
                    <a:ext uri="{9D8B030D-6E8A-4147-A177-3AD203B41FA5}">
                      <a16:colId xmlns:a16="http://schemas.microsoft.com/office/drawing/2014/main" val="2213998784"/>
                    </a:ext>
                  </a:extLst>
                </a:gridCol>
                <a:gridCol w="2881184">
                  <a:extLst>
                    <a:ext uri="{9D8B030D-6E8A-4147-A177-3AD203B41FA5}">
                      <a16:colId xmlns:a16="http://schemas.microsoft.com/office/drawing/2014/main" val="1318886609"/>
                    </a:ext>
                  </a:extLst>
                </a:gridCol>
                <a:gridCol w="2227264">
                  <a:extLst>
                    <a:ext uri="{9D8B030D-6E8A-4147-A177-3AD203B41FA5}">
                      <a16:colId xmlns:a16="http://schemas.microsoft.com/office/drawing/2014/main" val="4026952932"/>
                    </a:ext>
                  </a:extLst>
                </a:gridCol>
                <a:gridCol w="1572767">
                  <a:extLst>
                    <a:ext uri="{9D8B030D-6E8A-4147-A177-3AD203B41FA5}">
                      <a16:colId xmlns:a16="http://schemas.microsoft.com/office/drawing/2014/main" val="3354063707"/>
                    </a:ext>
                  </a:extLst>
                </a:gridCol>
              </a:tblGrid>
              <a:tr h="680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Element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Weighting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Submission component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Contribution to element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Overall contribution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5445"/>
                  </a:ext>
                </a:extLst>
              </a:tr>
              <a:tr h="3570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Contribution to knowledge and understanding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Outputs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most 90%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45%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983912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least 10%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169095"/>
                  </a:ext>
                </a:extLst>
              </a:tr>
              <a:tr h="683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Engagement and Impact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Impact case studies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80% for units &gt;40FTE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367445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 for units &gt;40FTE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362579"/>
                  </a:ext>
                </a:extLst>
              </a:tr>
              <a:tr h="683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People, culture and environment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most 80%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823296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Institutional-level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least 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223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0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Timetable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34D7C5-1DC7-4D78-AEAD-4327D4043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859867"/>
              </p:ext>
            </p:extLst>
          </p:nvPr>
        </p:nvGraphicFramePr>
        <p:xfrm>
          <a:off x="738681" y="1819587"/>
          <a:ext cx="10066338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9916">
                  <a:extLst>
                    <a:ext uri="{9D8B030D-6E8A-4147-A177-3AD203B41FA5}">
                      <a16:colId xmlns:a16="http://schemas.microsoft.com/office/drawing/2014/main" val="275775701"/>
                    </a:ext>
                  </a:extLst>
                </a:gridCol>
                <a:gridCol w="7686422">
                  <a:extLst>
                    <a:ext uri="{9D8B030D-6E8A-4147-A177-3AD203B41FA5}">
                      <a16:colId xmlns:a16="http://schemas.microsoft.com/office/drawing/2014/main" val="1471460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Summer/Autumn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Further decisions and OA policy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195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Summer/Autumn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Publish full draft guidance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469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Winter 2025/26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Guidance on Submissions and Panel Criteria &amp; Working Methods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661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Spring 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Submission intentions survey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65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 2027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Staff HESA returns determining staff volume for REF 2029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66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 2028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09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Nov 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06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Dec 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Results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121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895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440" y="1016134"/>
            <a:ext cx="10066789" cy="1056375"/>
          </a:xfrm>
        </p:spPr>
        <p:txBody>
          <a:bodyPr/>
          <a:lstStyle/>
          <a:p>
            <a:r>
              <a:rPr lang="en-GB" dirty="0"/>
              <a:t>Framework development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40" y="1725036"/>
            <a:ext cx="1149353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Announcements to date:</a:t>
            </a:r>
          </a:p>
          <a:p>
            <a:pPr lvl="1"/>
            <a:r>
              <a:rPr lang="en-GB" dirty="0">
                <a:hlinkClick r:id="rId2"/>
              </a:rPr>
              <a:t>Future Research Assessment programme evaluation activity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Initial decisions</a:t>
            </a:r>
            <a:endParaRPr lang="en-GB" dirty="0"/>
          </a:p>
          <a:p>
            <a:pPr lvl="1"/>
            <a:r>
              <a:rPr lang="en-GB" dirty="0">
                <a:hlinkClick r:id="rId4"/>
              </a:rPr>
              <a:t>Next steps December 2023</a:t>
            </a:r>
            <a:endParaRPr lang="en-GB" dirty="0"/>
          </a:p>
          <a:p>
            <a:pPr lvl="1"/>
            <a:r>
              <a:rPr lang="en-GB" dirty="0">
                <a:hlinkClick r:id="rId5"/>
              </a:rPr>
              <a:t>PCE update January 2024</a:t>
            </a:r>
            <a:endParaRPr lang="en-GB" dirty="0"/>
          </a:p>
          <a:p>
            <a:pPr lvl="1"/>
            <a:endParaRPr lang="en-GB" dirty="0"/>
          </a:p>
          <a:p>
            <a:pPr marL="457200" lvl="1" indent="-457200">
              <a:buNone/>
              <a:tabLst>
                <a:tab pos="804863" algn="l"/>
              </a:tabLst>
            </a:pPr>
            <a:r>
              <a:rPr lang="en-GB" dirty="0"/>
              <a:t>REF 2029 website: </a:t>
            </a:r>
            <a:r>
              <a:rPr lang="en-GB" dirty="0">
                <a:hlinkClick r:id="rId6"/>
              </a:rPr>
              <a:t>www.ref.ac.uk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0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440" y="1016134"/>
            <a:ext cx="10066789" cy="1056375"/>
          </a:xfrm>
        </p:spPr>
        <p:txBody>
          <a:bodyPr/>
          <a:lstStyle/>
          <a:p>
            <a:r>
              <a:rPr lang="en-GB" dirty="0"/>
              <a:t>Framework development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40" y="1725036"/>
            <a:ext cx="1149353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Consultation/policy development to come</a:t>
            </a:r>
          </a:p>
          <a:p>
            <a:pPr lvl="1"/>
            <a:r>
              <a:rPr lang="en-GB" dirty="0"/>
              <a:t>Open access policy consultation (Winter 2024)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Commissioned exploration of metrics/indicators for PCE (2024)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PCE pilot (2024/25)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Consultation on Guidance on Submissions and Panel </a:t>
            </a:r>
            <a:r>
              <a:rPr lang="en-GB"/>
              <a:t>Criteria (Autumn </a:t>
            </a:r>
            <a:r>
              <a:rPr lang="en-GB" dirty="0"/>
              <a:t>2025)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521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C62BCCE1A5064BA82D37E9BFB0851F" ma:contentTypeVersion="14" ma:contentTypeDescription="Create a new document." ma:contentTypeScope="" ma:versionID="c660bda79c94bf4a3056dfd3e20b718b">
  <xsd:schema xmlns:xsd="http://www.w3.org/2001/XMLSchema" xmlns:xs="http://www.w3.org/2001/XMLSchema" xmlns:p="http://schemas.microsoft.com/office/2006/metadata/properties" xmlns:ns3="a6e9c4f1-6694-4be6-a070-8b97939874d3" xmlns:ns4="d88c9889-68c0-4de6-8f74-9bffb23dfa42" targetNamespace="http://schemas.microsoft.com/office/2006/metadata/properties" ma:root="true" ma:fieldsID="684e4e77633fe8d5298d09174bd30265" ns3:_="" ns4:_="">
    <xsd:import namespace="a6e9c4f1-6694-4be6-a070-8b97939874d3"/>
    <xsd:import namespace="d88c9889-68c0-4de6-8f74-9bffb23dfa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9c4f1-6694-4be6-a070-8b9793987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c9889-68c0-4de6-8f74-9bffb23dfa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6e9c4f1-6694-4be6-a070-8b97939874d3" xsi:nil="true"/>
  </documentManagement>
</p:properties>
</file>

<file path=customXml/itemProps1.xml><?xml version="1.0" encoding="utf-8"?>
<ds:datastoreItem xmlns:ds="http://schemas.openxmlformats.org/officeDocument/2006/customXml" ds:itemID="{1B290E40-9FCA-4393-96D5-5248287C2C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0EF084-946A-4B84-A6CC-F018BC16F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9c4f1-6694-4be6-a070-8b97939874d3"/>
    <ds:schemaRef ds:uri="d88c9889-68c0-4de6-8f74-9bffb23dfa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47752B-70DF-4438-8A86-18400D6BDCA3}">
  <ds:schemaRefs>
    <ds:schemaRef ds:uri="http://purl.org/dc/elements/1.1/"/>
    <ds:schemaRef ds:uri="d88c9889-68c0-4de6-8f74-9bffb23dfa42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a6e9c4f1-6694-4be6-a070-8b97939874d3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572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Custom Design</vt:lpstr>
      <vt:lpstr>2_Custom Design</vt:lpstr>
      <vt:lpstr>1_Office Theme</vt:lpstr>
      <vt:lpstr>1_Custom Design</vt:lpstr>
      <vt:lpstr>REF 2029: background and updates</vt:lpstr>
      <vt:lpstr>Purpose of the REF</vt:lpstr>
      <vt:lpstr>Rationale of the design of the REF 2029</vt:lpstr>
      <vt:lpstr>REF 2029 changes in approach from REF 2021</vt:lpstr>
      <vt:lpstr>REF 2029 components</vt:lpstr>
      <vt:lpstr>PowerPoint Presentation</vt:lpstr>
      <vt:lpstr>Timetable</vt:lpstr>
      <vt:lpstr>Framework development</vt:lpstr>
      <vt:lpstr>Framework development</vt:lpstr>
      <vt:lpstr>To contribute to consultations, get in touch with your divisional REF Contact  Any questions? refinfo@admin.ox.ac.uk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– widescreen</dc:title>
  <dc:creator>Gaelle Jolly</dc:creator>
  <cp:lastModifiedBy>Anne Mortimer</cp:lastModifiedBy>
  <cp:revision>62</cp:revision>
  <cp:lastPrinted>2022-10-25T09:45:32Z</cp:lastPrinted>
  <dcterms:created xsi:type="dcterms:W3CDTF">2019-05-08T09:11:25Z</dcterms:created>
  <dcterms:modified xsi:type="dcterms:W3CDTF">2024-01-31T15:38:47Z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0x010100CDC62BCCE1A5064BA82D37E9BFB0851F</vt:lpwstr>
  </property>
</Properties>
</file>